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notesMasterIdLst>
    <p:notesMasterId r:id="rId37"/>
  </p:notesMasterIdLst>
  <p:sldIdLst>
    <p:sldId id="412" r:id="rId4"/>
    <p:sldId id="422" r:id="rId5"/>
    <p:sldId id="275" r:id="rId6"/>
    <p:sldId id="325" r:id="rId7"/>
    <p:sldId id="423" r:id="rId8"/>
    <p:sldId id="464" r:id="rId9"/>
    <p:sldId id="465" r:id="rId10"/>
    <p:sldId id="290" r:id="rId11"/>
    <p:sldId id="462" r:id="rId12"/>
    <p:sldId id="466" r:id="rId13"/>
    <p:sldId id="467" r:id="rId14"/>
    <p:sldId id="468" r:id="rId15"/>
    <p:sldId id="443" r:id="rId16"/>
    <p:sldId id="456" r:id="rId17"/>
    <p:sldId id="442" r:id="rId18"/>
    <p:sldId id="469" r:id="rId19"/>
    <p:sldId id="341" r:id="rId20"/>
    <p:sldId id="418" r:id="rId21"/>
    <p:sldId id="294" r:id="rId22"/>
    <p:sldId id="297" r:id="rId23"/>
    <p:sldId id="289" r:id="rId24"/>
    <p:sldId id="409" r:id="rId25"/>
    <p:sldId id="369" r:id="rId26"/>
    <p:sldId id="370" r:id="rId27"/>
    <p:sldId id="408" r:id="rId28"/>
    <p:sldId id="365" r:id="rId29"/>
    <p:sldId id="470" r:id="rId30"/>
    <p:sldId id="471" r:id="rId31"/>
    <p:sldId id="266" r:id="rId32"/>
    <p:sldId id="267" r:id="rId33"/>
    <p:sldId id="472" r:id="rId34"/>
    <p:sldId id="345" r:id="rId35"/>
    <p:sldId id="41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4720"/>
  </p:normalViewPr>
  <p:slideViewPr>
    <p:cSldViewPr snapToGrid="0">
      <p:cViewPr varScale="1">
        <p:scale>
          <a:sx n="91" d="100"/>
          <a:sy n="91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50473-D7F8-43FF-933D-36378599D912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19A5D-574B-4345-ADE7-31C86A4F73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9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https://mitp.silverchair-cdn.com/data/SiteBuilderAssets/Live/Images/netn/netn-1636384993.png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9A5D-574B-4345-ADE7-31C86A4F734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71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https://www.mdpi.com/2079-3200/9/2/32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D19A5D-574B-4345-ADE7-31C86A4F734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50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Asgari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Fereshteh, et al. "CT-Mapper: Mapping sparse multimodal cellular trajectories using a multilayer transportation network."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Communications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95 (2016): 69-81.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https://www.google.com/url?sa=i&amp;source=images&amp;cd=&amp;ved=2ahUKEwjQrMi1-pfnAhXwDmMBHfErDZYQjRx6BAgBEAQ&amp;url=http%3A%2F%2Fmucha.web.unc.edu%2Fnetworks%2F&amp;psig=AOvVaw3dBDktadXwwmF5SvladO4v&amp;ust=1579808219483876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Wang,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Dingjie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Xiufen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Zou. "Control energy and controllability of multilayer networks."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Advances in Complex Systems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20.04n05 (2017): 1750008.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BB3C36-F820-45AD-81A1-4E729496B7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44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https://minimaxir.com/img/interactive-network/ggplot1.png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BB3C36-F820-45AD-81A1-4E729496B7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83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eda8eea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eda8eea6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eda8eea6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eda8eea6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54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148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788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771A-9DB3-4CCF-9F22-235BA80AE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47391-DBCE-48B6-96B5-4488FD8E8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FF4D3-6AC0-4617-9084-E9CD50B9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66739-8033-4EAE-8F2E-9736B692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A9601-B292-4E89-B0A3-471E13F2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734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A9BF-CF23-4369-A616-99D3975A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D034-2B1C-44D8-9650-0117EBC7E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F4BD6-2773-4046-B13B-A1E3E248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76224-02CF-4235-9D16-75A32E29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C3BBA-C605-447E-AB4F-7DE0AA4C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04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3B42-8AA4-49DD-91B4-65988B06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3CDBF-D37F-49BD-B67A-F24CDC464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E3794-A22C-4468-BB1D-9D09D66AA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CE28E-E800-49DB-897B-4070CA09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92806-2252-4EFB-B7BD-03359F3D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134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0A55-E69E-4B28-8CF6-F3005736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1FE23-B1B9-4C28-8C88-368C4B434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1A014-A1BE-4D87-873C-FDF8D29F2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03DC0-3775-4D74-A35C-615581C3C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2772A-3300-4028-9AAA-A37026C3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BDB47-7584-41A4-9B65-C9A5D24C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62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E4BF-72FF-4E7C-B5F3-36591976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3E7F2-47D5-443F-8F42-CA2AA3783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761B0-E459-4E72-9324-62A87AD60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6CE504-B462-4FF8-A2E7-F0C403E50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75543B-04C9-439A-9804-58C113711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07C1C-7F01-4DD5-A740-07019C7C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ACF5B-B69B-425E-ABA0-F88C8EB2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567DB-281E-4182-82E8-275EB514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341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E2B9-ED8D-4EDA-BDD9-73FB229B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EB477-4C6B-40AB-A98F-C8690D6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C8CAE-14B4-40B8-B3A3-6754E2BC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D412A-74A1-45BC-ADC5-E75A673F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988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AB7B9-B57C-4B0F-82DA-B3E7AEEF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D41F6-F188-46D7-98E5-A5BF274E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E1567-CB09-4289-9D06-700377A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596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EB6A-7D0B-4CC0-81AA-29CAE05F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0866-4BCA-45C6-83D4-1774C219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B777D-CBED-4637-AF8E-605B9DC13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16468-30A9-4856-82EA-253E455E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B58D7-B69B-4074-B2C2-D0FDFC3A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BF59A-DAF9-4A4B-B8D5-D430E8F2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18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824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48EA-50DD-4851-B24B-8CBA2ECC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CD5C38-C9A6-4986-8692-9AB5AD2AE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72DA0-4D28-49D6-941C-9877519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2E265-EAF7-4520-B769-E3E8B9B6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0D9A7-CA5D-4E59-8C2A-3BF67B9F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CACBE-D325-435A-B388-8FC9F837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1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A085-C2A5-458E-A1D3-B73DE2A5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34D83-9177-410B-BC37-BF0E1EBB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D0355-06FC-4A3C-BE9D-679E5C86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0FBCF-57CA-4A2D-8E1E-7EEA805E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C43D4-66C9-4B08-A72B-0DDD706D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848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FD28D-AA2F-419E-84D6-91CD29C62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EAFFF-7E48-4258-86F4-AA35C7068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CE807-8857-4E97-BB67-6BD44C51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E6156-6CC6-431B-9067-BB2EF7A3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0C653-0437-4C33-9E44-397A4206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76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7340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5266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81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2188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4455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9496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22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19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781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0988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70660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227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3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59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70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0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73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87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CD11A-EA38-43E7-9767-CCC142143D9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CA8A1-C19E-4F6E-805E-71F99DE0B2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40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7D3BF-27CC-4C46-97CD-3E2EACBD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97BFF-67D6-4BE4-AE78-2229DA843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77FE4-645B-44AD-82DB-F4CAF8F42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AABBF-6876-42B3-ADE0-C9068BED5B98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C9885-3AA0-4DB0-B018-88DC0C27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B994E-4FE4-4B50-A6A5-8B492A7B0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83E3F-BC22-4BD5-B78F-880D2722D2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84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315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4F4A283A-5E07-4DDB-92E1-6A00FF168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3" r="19733" b="75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C5640-C19D-FB4B-ADF7-DD712629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846" y="1397671"/>
            <a:ext cx="5385010" cy="3037491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Palatino Linotype" panose="02040502050505030304" pitchFamily="18" charset="0"/>
              </a:rPr>
              <a:t>Toward a Multilayer Network Neuroscience of Cognition: </a:t>
            </a:r>
            <a:br>
              <a:rPr lang="en-US" sz="3400" dirty="0">
                <a:latin typeface="Palatino Linotype" panose="02040502050505030304" pitchFamily="18" charset="0"/>
              </a:rPr>
            </a:br>
            <a:r>
              <a:rPr lang="en-US" sz="3400" dirty="0">
                <a:latin typeface="Palatino Linotype" panose="02040502050505030304" pitchFamily="18" charset="0"/>
              </a:rPr>
              <a:t>Possible Promises and Probable Pitfalls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16330-73D5-F040-B996-62531ECA0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Ivan L. Simpson-Kent, PhD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Postdoc, Changing Brain Lab</a:t>
            </a:r>
          </a:p>
          <a:p>
            <a:r>
              <a:rPr lang="en-GB" sz="2000" dirty="0">
                <a:latin typeface="Palatino Linotype" panose="02040502050505030304" pitchFamily="18" charset="0"/>
              </a:rPr>
              <a:t>Twitter: @</a:t>
            </a:r>
            <a:r>
              <a:rPr lang="en-GB" sz="2000" dirty="0" err="1">
                <a:latin typeface="Palatino Linotype" panose="02040502050505030304" pitchFamily="18" charset="0"/>
              </a:rPr>
              <a:t>IvanSimpsonKent</a:t>
            </a:r>
            <a:endParaRPr lang="en-GB" sz="2000" dirty="0">
              <a:latin typeface="Palatino Linotype" panose="02040502050505030304" pitchFamily="18" charset="0"/>
            </a:endParaRPr>
          </a:p>
          <a:p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00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Palatino Linotype" panose="02040502050505030304" pitchFamily="18" charset="0"/>
              </a:rPr>
              <a:t>Longitudinal support for mutualism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67BC26-4340-4D5E-9E49-B38797FBEDF7}"/>
              </a:ext>
            </a:extLst>
          </p:cNvPr>
          <p:cNvGrpSpPr/>
          <p:nvPr/>
        </p:nvGrpSpPr>
        <p:grpSpPr>
          <a:xfrm>
            <a:off x="6988492" y="1342240"/>
            <a:ext cx="4693014" cy="5410052"/>
            <a:chOff x="6988492" y="1342240"/>
            <a:chExt cx="4693014" cy="54100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412957-F8EB-4AAC-8F8F-88E713F7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8492" y="1804640"/>
              <a:ext cx="4693014" cy="4572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148C2A-A44D-4C48-A1D5-1DC291F66554}"/>
                </a:ext>
              </a:extLst>
            </p:cNvPr>
            <p:cNvSpPr txBox="1"/>
            <p:nvPr/>
          </p:nvSpPr>
          <p:spPr>
            <a:xfrm>
              <a:off x="8373838" y="6382960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Kievit et al., 2019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450C72-4CFB-45A5-8169-6774EF0E88BC}"/>
                </a:ext>
              </a:extLst>
            </p:cNvPr>
            <p:cNvSpPr txBox="1"/>
            <p:nvPr/>
          </p:nvSpPr>
          <p:spPr>
            <a:xfrm>
              <a:off x="8691232" y="1342240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Childhood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532690-0317-4861-9E94-0345F00A48F2}"/>
              </a:ext>
            </a:extLst>
          </p:cNvPr>
          <p:cNvGrpSpPr/>
          <p:nvPr/>
        </p:nvGrpSpPr>
        <p:grpSpPr>
          <a:xfrm>
            <a:off x="157678" y="1473197"/>
            <a:ext cx="6209830" cy="5312306"/>
            <a:chOff x="157678" y="1473197"/>
            <a:chExt cx="6209830" cy="53123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1187D2-993D-48E0-9CBD-C662C366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78" y="1812317"/>
              <a:ext cx="6209830" cy="4572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465661-CC04-4D31-8C0F-2DAF1A4C3625}"/>
                </a:ext>
              </a:extLst>
            </p:cNvPr>
            <p:cNvSpPr txBox="1"/>
            <p:nvPr/>
          </p:nvSpPr>
          <p:spPr>
            <a:xfrm>
              <a:off x="2301433" y="6416171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Kievit et al., 2017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2323B4-ACB6-4AC6-A573-8475876AA6E2}"/>
                </a:ext>
              </a:extLst>
            </p:cNvPr>
            <p:cNvSpPr txBox="1"/>
            <p:nvPr/>
          </p:nvSpPr>
          <p:spPr>
            <a:xfrm>
              <a:off x="1166826" y="1473197"/>
              <a:ext cx="4191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Late Adolescence and Early Adulthood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59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Palatino Linotype" panose="02040502050505030304" pitchFamily="18" charset="0"/>
              </a:rPr>
              <a:t>Longitudinal support for mutualism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E7601-6F90-440F-B1FC-F5BF7538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95" y="1690688"/>
            <a:ext cx="11233561" cy="4114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D68858-DCF7-4E86-B578-41409E4F3E5A}"/>
              </a:ext>
            </a:extLst>
          </p:cNvPr>
          <p:cNvSpPr txBox="1"/>
          <p:nvPr/>
        </p:nvSpPr>
        <p:spPr>
          <a:xfrm>
            <a:off x="10243087" y="630386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Kievit et al., 2019</a:t>
            </a:r>
          </a:p>
        </p:txBody>
      </p:sp>
    </p:spTree>
    <p:extLst>
      <p:ext uri="{BB962C8B-B14F-4D97-AF65-F5344CB8AC3E}">
        <p14:creationId xmlns:p14="http://schemas.microsoft.com/office/powerpoint/2010/main" val="9994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133" y="2353640"/>
            <a:ext cx="7621733" cy="2150719"/>
          </a:xfrm>
          <a:noFill/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  <a:t>Part II: </a:t>
            </a:r>
            <a:b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</a:br>
            <a: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  <a:t>A network neuroscience of </a:t>
            </a:r>
            <a:r>
              <a:rPr lang="en-GB" sz="3600" i="1" dirty="0">
                <a:solidFill>
                  <a:srgbClr val="080808"/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7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5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00AA-3499-4FB6-B0CB-449E282459BF}"/>
              </a:ext>
            </a:extLst>
          </p:cNvPr>
          <p:cNvSpPr txBox="1">
            <a:spLocks/>
          </p:cNvSpPr>
          <p:nvPr/>
        </p:nvSpPr>
        <p:spPr>
          <a:xfrm>
            <a:off x="955294" y="0"/>
            <a:ext cx="10281412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Network Neuroscience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1F5677-FDBC-49DC-9226-7D3DFDF2D7F2}"/>
              </a:ext>
            </a:extLst>
          </p:cNvPr>
          <p:cNvGrpSpPr/>
          <p:nvPr/>
        </p:nvGrpSpPr>
        <p:grpSpPr>
          <a:xfrm>
            <a:off x="1984556" y="549275"/>
            <a:ext cx="8524875" cy="6215062"/>
            <a:chOff x="1809589" y="754321"/>
            <a:chExt cx="8524875" cy="6215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BFF8AB-C75D-4D6E-A1D8-EEA865A58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589" y="754321"/>
              <a:ext cx="8524875" cy="5391150"/>
            </a:xfrm>
            <a:prstGeom prst="rect">
              <a:avLst/>
            </a:prstGeom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FBB81B0-0D45-44F9-8A85-A2F970C410F9}"/>
                </a:ext>
              </a:extLst>
            </p:cNvPr>
            <p:cNvSpPr txBox="1">
              <a:spLocks/>
            </p:cNvSpPr>
            <p:nvPr/>
          </p:nvSpPr>
          <p:spPr>
            <a:xfrm>
              <a:off x="6113776" y="6420108"/>
              <a:ext cx="4220688" cy="5492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j-ea"/>
                  <a:cs typeface="+mj-cs"/>
                </a:rPr>
                <a:t>B</a:t>
              </a:r>
              <a:r>
                <a:rPr kumimoji="0" lang="en-GB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j-ea"/>
                  <a:cs typeface="+mj-cs"/>
                </a:rPr>
                <a:t>etzel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j-ea"/>
                  <a:cs typeface="+mj-cs"/>
                </a:rPr>
                <a:t> and Bassett,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22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52EBAC9-1B9F-4C1D-A32C-36ECEBD6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2270444"/>
            <a:ext cx="6716272" cy="2317112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EE50DDD-1B76-4E7B-AB1C-597799D18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5" y="484632"/>
            <a:ext cx="3979603" cy="58887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E5BCFA-453A-EE49-9D1D-58D83CEAB2E5}"/>
              </a:ext>
            </a:extLst>
          </p:cNvPr>
          <p:cNvSpPr txBox="1">
            <a:spLocks/>
          </p:cNvSpPr>
          <p:nvPr/>
        </p:nvSpPr>
        <p:spPr>
          <a:xfrm>
            <a:off x="955294" y="0"/>
            <a:ext cx="10281412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Network Neuroscience</a:t>
            </a:r>
          </a:p>
        </p:txBody>
      </p:sp>
    </p:spTree>
    <p:extLst>
      <p:ext uri="{BB962C8B-B14F-4D97-AF65-F5344CB8AC3E}">
        <p14:creationId xmlns:p14="http://schemas.microsoft.com/office/powerpoint/2010/main" val="3970972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D1896B-276B-403B-8EA7-C8DADD0912F0}"/>
              </a:ext>
            </a:extLst>
          </p:cNvPr>
          <p:cNvSpPr txBox="1">
            <a:spLocks/>
          </p:cNvSpPr>
          <p:nvPr/>
        </p:nvSpPr>
        <p:spPr>
          <a:xfrm>
            <a:off x="955294" y="0"/>
            <a:ext cx="10281412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latin typeface="Palatino Linotype" panose="02040502050505030304" pitchFamily="18" charset="0"/>
              </a:rPr>
              <a:t>Network Neuroscience Theory of Human Intelligence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E4DB60-7B87-4499-BF7B-59D738BA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56" y="549275"/>
            <a:ext cx="6707044" cy="6126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88EB15A-0BE7-4CD8-9006-271242D492EE}"/>
              </a:ext>
            </a:extLst>
          </p:cNvPr>
          <p:cNvSpPr txBox="1">
            <a:spLocks/>
          </p:cNvSpPr>
          <p:nvPr/>
        </p:nvSpPr>
        <p:spPr>
          <a:xfrm>
            <a:off x="9029753" y="6308725"/>
            <a:ext cx="4220688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B</a:t>
            </a:r>
            <a:r>
              <a:rPr lang="en-GB" sz="2400" dirty="0" err="1">
                <a:latin typeface="Palatino Linotype" panose="02040502050505030304" pitchFamily="18" charset="0"/>
              </a:rPr>
              <a:t>arbey</a:t>
            </a:r>
            <a:r>
              <a:rPr lang="en-GB" sz="2400" dirty="0">
                <a:latin typeface="Palatino Linotype" panose="02040502050505030304" pitchFamily="18" charset="0"/>
              </a:rPr>
              <a:t>, 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66D67-D82C-454B-959A-CB9F7486C993}"/>
              </a:ext>
            </a:extLst>
          </p:cNvPr>
          <p:cNvSpPr/>
          <p:nvPr/>
        </p:nvSpPr>
        <p:spPr>
          <a:xfrm>
            <a:off x="-391448" y="1812022"/>
            <a:ext cx="5993362" cy="36009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914400" lvl="1" indent="-457200" algn="just">
              <a:buFont typeface="+mj-lt"/>
              <a:buAutoNum type="arabicPeriod"/>
              <a:defRPr/>
            </a:pPr>
            <a:r>
              <a:rPr lang="en-US" altLang="en-US" sz="2000" dirty="0">
                <a:solidFill>
                  <a:srgbClr val="000000"/>
                </a:solidFill>
                <a:latin typeface="Palatino Linotype" panose="02040502050505030304" pitchFamily="18" charset="0"/>
                <a:cs typeface="Times" panose="02020603050405020304" pitchFamily="18" charset="0"/>
              </a:rPr>
              <a:t>General intelligence (i.e., </a:t>
            </a:r>
            <a:r>
              <a:rPr lang="en-US" altLang="en-US" sz="2000" i="1" dirty="0">
                <a:solidFill>
                  <a:srgbClr val="000000"/>
                </a:solidFill>
                <a:latin typeface="Palatino Linotype" panose="02040502050505030304" pitchFamily="18" charset="0"/>
                <a:cs typeface="Times" panose="02020603050405020304" pitchFamily="18" charset="0"/>
              </a:rPr>
              <a:t>g</a:t>
            </a:r>
            <a:r>
              <a:rPr lang="en-US" altLang="en-US" sz="2000" dirty="0">
                <a:solidFill>
                  <a:srgbClr val="000000"/>
                </a:solidFill>
                <a:latin typeface="Palatino Linotype" panose="02040502050505030304" pitchFamily="18" charset="0"/>
                <a:cs typeface="Times" panose="02020603050405020304" pitchFamily="18" charset="0"/>
              </a:rPr>
              <a:t>) is an emergent, global network phenomenon that arises from the structure and dynamics of the brain.</a:t>
            </a:r>
          </a:p>
          <a:p>
            <a:pPr marL="914400" lvl="1" indent="-457200" algn="just">
              <a:buFont typeface="+mj-lt"/>
              <a:buAutoNum type="arabicPeriod"/>
              <a:defRPr/>
            </a:pPr>
            <a:r>
              <a:rPr lang="en-US" altLang="en-US" sz="2000" dirty="0">
                <a:solidFill>
                  <a:srgbClr val="000000"/>
                </a:solidFill>
                <a:latin typeface="Palatino Linotype" panose="02040502050505030304" pitchFamily="18" charset="0"/>
                <a:cs typeface="Times" panose="02020603050405020304" pitchFamily="18" charset="0"/>
              </a:rPr>
              <a:t>Brain undergoes a tug of war between 'easy-to-reach' (those used to access prior knowledge needed to carry out </a:t>
            </a:r>
            <a:r>
              <a:rPr lang="en-GB" altLang="en-US" sz="2000" dirty="0">
                <a:solidFill>
                  <a:srgbClr val="000000"/>
                </a:solidFill>
                <a:latin typeface="Palatino Linotype" panose="02040502050505030304" pitchFamily="18" charset="0"/>
                <a:cs typeface="Times" panose="02020603050405020304" pitchFamily="18" charset="0"/>
              </a:rPr>
              <a:t>crystallized</a:t>
            </a:r>
            <a:r>
              <a:rPr lang="en-US" altLang="en-US" sz="2000" dirty="0">
                <a:solidFill>
                  <a:srgbClr val="000000"/>
                </a:solidFill>
                <a:latin typeface="Palatino Linotype" panose="02040502050505030304" pitchFamily="18" charset="0"/>
                <a:cs typeface="Times" panose="02020603050405020304" pitchFamily="18" charset="0"/>
              </a:rPr>
              <a:t> tasks) and 'difficult-to-reach' (necessary for integrating information, giving rise to fluid-like cognitive abilities).</a:t>
            </a:r>
            <a:endParaRPr lang="en-GB" altLang="en-US" sz="2000" dirty="0">
              <a:solidFill>
                <a:srgbClr val="000000"/>
              </a:solidFill>
              <a:latin typeface="Palatino Linotype" panose="02040502050505030304" pitchFamily="18" charset="0"/>
              <a:cs typeface="Times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solidFill>
                <a:srgbClr val="000000"/>
              </a:solidFill>
              <a:latin typeface="Palatino Linotype" panose="0204050205050503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92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133" y="2353640"/>
            <a:ext cx="7621733" cy="2150719"/>
          </a:xfrm>
          <a:noFill/>
        </p:spPr>
        <p:txBody>
          <a:bodyPr anchor="ctr">
            <a:normAutofit fontScale="90000"/>
          </a:bodyPr>
          <a:lstStyle/>
          <a:p>
            <a: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  <a:t>Part III: </a:t>
            </a:r>
            <a:b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</a:br>
            <a: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  <a:t>An approach toward a </a:t>
            </a:r>
            <a:b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</a:br>
            <a: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  <a:t>multilayer network neuroscience of cognition</a:t>
            </a:r>
            <a:b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</a:br>
            <a:endParaRPr lang="en-GB" sz="3600" i="1" dirty="0">
              <a:solidFill>
                <a:srgbClr val="080808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7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05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65" y="282727"/>
            <a:ext cx="10993819" cy="11143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A multilayer network model of intelligence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EEDCA-55D3-4744-8C9D-3617E037D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6640" y="2114517"/>
            <a:ext cx="5058640" cy="3346376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9B62CB1-F9E8-49B4-80C2-0E9568B5DC32}"/>
              </a:ext>
            </a:extLst>
          </p:cNvPr>
          <p:cNvSpPr txBox="1">
            <a:spLocks/>
          </p:cNvSpPr>
          <p:nvPr/>
        </p:nvSpPr>
        <p:spPr>
          <a:xfrm>
            <a:off x="1515396" y="1540210"/>
            <a:ext cx="2781127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Mutualism model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D0D3BC4-512E-4600-B834-66E07FA75F3E}"/>
              </a:ext>
            </a:extLst>
          </p:cNvPr>
          <p:cNvSpPr txBox="1">
            <a:spLocks/>
          </p:cNvSpPr>
          <p:nvPr/>
        </p:nvSpPr>
        <p:spPr>
          <a:xfrm>
            <a:off x="7105313" y="1540209"/>
            <a:ext cx="3966884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Palatino Linotype" panose="02040502050505030304" pitchFamily="18" charset="0"/>
              </a:rPr>
              <a:t>NNTHI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933652-F91E-8F40-86D9-EC8A42AB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127" y="1906718"/>
            <a:ext cx="500525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7F064-50F9-4F28-8728-97EFD02F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628650"/>
            <a:ext cx="97631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5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Palatino Linotype" panose="02040502050505030304" pitchFamily="18" charset="0"/>
              </a:rPr>
              <a:t>Types of multilayer networks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CF688D-1279-4AC7-A07D-2C9CB0C04B54}"/>
              </a:ext>
            </a:extLst>
          </p:cNvPr>
          <p:cNvGrpSpPr/>
          <p:nvPr/>
        </p:nvGrpSpPr>
        <p:grpSpPr>
          <a:xfrm>
            <a:off x="527538" y="450496"/>
            <a:ext cx="3423916" cy="3959291"/>
            <a:chOff x="527538" y="501867"/>
            <a:chExt cx="3423916" cy="3959291"/>
          </a:xfrm>
        </p:grpSpPr>
        <p:pic>
          <p:nvPicPr>
            <p:cNvPr id="12" name="Picture 11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51A595A3-883E-4371-9498-911DEB9E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538" y="501867"/>
              <a:ext cx="3423916" cy="36328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BACF9D-6CD3-4DF9-B817-4DA77314EA23}"/>
                </a:ext>
              </a:extLst>
            </p:cNvPr>
            <p:cNvSpPr txBox="1"/>
            <p:nvPr/>
          </p:nvSpPr>
          <p:spPr>
            <a:xfrm>
              <a:off x="1645423" y="4091826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Multiplex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0F7AA-B443-46A9-9003-EDD233E76412}"/>
              </a:ext>
            </a:extLst>
          </p:cNvPr>
          <p:cNvGrpSpPr/>
          <p:nvPr/>
        </p:nvGrpSpPr>
        <p:grpSpPr>
          <a:xfrm>
            <a:off x="4504876" y="914159"/>
            <a:ext cx="3425609" cy="3589842"/>
            <a:chOff x="4504876" y="914159"/>
            <a:chExt cx="3425609" cy="3589842"/>
          </a:xfrm>
        </p:grpSpPr>
        <p:pic>
          <p:nvPicPr>
            <p:cNvPr id="13" name="Picture 12" descr="A bunch of different types of map&#10;&#10;Description automatically generated">
              <a:extLst>
                <a:ext uri="{FF2B5EF4-FFF2-40B4-BE49-F238E27FC236}">
                  <a16:creationId xmlns:a16="http://schemas.microsoft.com/office/drawing/2014/main" id="{A63D810B-BF8C-4642-9AB2-00BE9F1FD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4876" y="914159"/>
              <a:ext cx="3425609" cy="262059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029D38-177A-4F3C-A8EB-102EC3F01676}"/>
                </a:ext>
              </a:extLst>
            </p:cNvPr>
            <p:cNvSpPr txBox="1"/>
            <p:nvPr/>
          </p:nvSpPr>
          <p:spPr>
            <a:xfrm>
              <a:off x="5580326" y="4134669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Multi-slice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383537" y="82196"/>
            <a:ext cx="3433324" cy="4378962"/>
            <a:chOff x="8383537" y="82196"/>
            <a:chExt cx="3433324" cy="43789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FBAC275-EE83-4BF2-B871-27F97845ECF6}"/>
                </a:ext>
              </a:extLst>
            </p:cNvPr>
            <p:cNvGrpSpPr/>
            <p:nvPr/>
          </p:nvGrpSpPr>
          <p:grpSpPr>
            <a:xfrm>
              <a:off x="8383537" y="935370"/>
              <a:ext cx="3433324" cy="3525788"/>
              <a:chOff x="8383537" y="935370"/>
              <a:chExt cx="3433324" cy="3525788"/>
            </a:xfrm>
          </p:grpSpPr>
          <p:pic>
            <p:nvPicPr>
              <p:cNvPr id="10" name="Picture 9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3CD330B6-028E-4A6A-A9D3-64D2717FB1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83537" y="935370"/>
                <a:ext cx="3433324" cy="2765796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B431638-F483-415D-B8F6-42F76CE188C7}"/>
                  </a:ext>
                </a:extLst>
              </p:cNvPr>
              <p:cNvSpPr txBox="1"/>
              <p:nvPr/>
            </p:nvSpPr>
            <p:spPr>
              <a:xfrm>
                <a:off x="8915387" y="4091826"/>
                <a:ext cx="2369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rPr>
                  <a:t>Network of networks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" name="Down Arrow 2"/>
            <p:cNvSpPr/>
            <p:nvPr/>
          </p:nvSpPr>
          <p:spPr>
            <a:xfrm>
              <a:off x="9738248" y="82196"/>
              <a:ext cx="723900" cy="7366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14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of colourful chairs">
            <a:extLst>
              <a:ext uri="{FF2B5EF4-FFF2-40B4-BE49-F238E27FC236}">
                <a16:creationId xmlns:a16="http://schemas.microsoft.com/office/drawing/2014/main" id="{11B1947B-F66F-4F74-BB68-BEFD2CC9B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8" r="9091" b="181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DE4EF-3588-4370-983A-F014B3F840E2}"/>
              </a:ext>
            </a:extLst>
          </p:cNvPr>
          <p:cNvSpPr txBox="1">
            <a:spLocks/>
          </p:cNvSpPr>
          <p:nvPr/>
        </p:nvSpPr>
        <p:spPr>
          <a:xfrm>
            <a:off x="594805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defRPr/>
            </a:pPr>
            <a:r>
              <a:rPr lang="en-US" sz="4000" b="1" dirty="0">
                <a:latin typeface="Palatino Linotype" panose="02040502050505030304" pitchFamily="18" charset="0"/>
              </a:rPr>
              <a:t>Outline of this Presentation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120D1B-4AE4-46B0-9E7A-9DEA637B70C1}"/>
              </a:ext>
            </a:extLst>
          </p:cNvPr>
          <p:cNvSpPr/>
          <p:nvPr/>
        </p:nvSpPr>
        <p:spPr>
          <a:xfrm>
            <a:off x="594110" y="2121763"/>
            <a:ext cx="5235490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1700" b="1" u="sng" dirty="0">
                <a:latin typeface="Palatino Linotype" panose="02040502050505030304" pitchFamily="18" charset="0"/>
              </a:rPr>
              <a:t>Part I </a:t>
            </a:r>
          </a:p>
          <a:p>
            <a:pPr marL="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1700" b="1" dirty="0">
                <a:latin typeface="Palatino Linotype" panose="02040502050505030304" pitchFamily="18" charset="0"/>
              </a:rPr>
              <a:t>A network theory of cognition (intelligence)</a:t>
            </a:r>
          </a:p>
          <a:p>
            <a:pPr lvl="1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en-US" sz="1700" b="1" dirty="0">
              <a:latin typeface="Palatino Linotype" panose="02040502050505030304" pitchFamily="18" charset="0"/>
            </a:endParaRPr>
          </a:p>
          <a:p>
            <a:pPr marL="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1700" b="1" u="sng" dirty="0">
                <a:latin typeface="Palatino Linotype" panose="02040502050505030304" pitchFamily="18" charset="0"/>
              </a:rPr>
              <a:t>Part II</a:t>
            </a:r>
          </a:p>
          <a:p>
            <a:pPr marL="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1700" b="1" dirty="0">
                <a:latin typeface="Palatino Linotype" panose="02040502050505030304" pitchFamily="18" charset="0"/>
              </a:rPr>
              <a:t>A network neuroscience of </a:t>
            </a:r>
            <a:r>
              <a:rPr lang="en-US" altLang="en-US" sz="1700" b="1" i="1" dirty="0">
                <a:latin typeface="Palatino Linotype" panose="02040502050505030304" pitchFamily="18" charset="0"/>
              </a:rPr>
              <a:t>g</a:t>
            </a:r>
            <a:endParaRPr lang="en-US" altLang="en-US" sz="1700" b="1" dirty="0">
              <a:latin typeface="Palatino Linotype" panose="02040502050505030304" pitchFamily="18" charset="0"/>
            </a:endParaRPr>
          </a:p>
          <a:p>
            <a:pPr marL="0" lvl="1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en-US" sz="1700" b="1" dirty="0">
              <a:latin typeface="Palatino Linotype" panose="02040502050505030304" pitchFamily="18" charset="0"/>
            </a:endParaRPr>
          </a:p>
          <a:p>
            <a:pPr marL="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1700" b="1" u="sng" dirty="0">
                <a:latin typeface="Palatino Linotype" panose="02040502050505030304" pitchFamily="18" charset="0"/>
              </a:rPr>
              <a:t>Part III</a:t>
            </a:r>
          </a:p>
          <a:p>
            <a:pPr marL="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1700" b="1" dirty="0">
                <a:latin typeface="Palatino Linotype" panose="02040502050505030304" pitchFamily="18" charset="0"/>
              </a:rPr>
              <a:t>An approach toward a multilayer network neuroscience of cognition</a:t>
            </a:r>
          </a:p>
          <a:p>
            <a:pPr lvl="1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en-US" sz="1700" b="1" dirty="0">
              <a:latin typeface="Palatino Linotype" panose="02040502050505030304" pitchFamily="18" charset="0"/>
            </a:endParaRPr>
          </a:p>
          <a:p>
            <a:pPr marL="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1700" b="1" u="sng" dirty="0">
                <a:latin typeface="Palatino Linotype" panose="02040502050505030304" pitchFamily="18" charset="0"/>
              </a:rPr>
              <a:t>Part IV</a:t>
            </a:r>
          </a:p>
          <a:p>
            <a:pPr marL="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1700" b="1" dirty="0">
                <a:latin typeface="Palatino Linotype" panose="02040502050505030304" pitchFamily="18" charset="0"/>
              </a:rPr>
              <a:t>Preliminary insights &amp; cautions, and ways forward</a:t>
            </a:r>
          </a:p>
          <a:p>
            <a:pPr lvl="1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en-US" sz="1700" b="1" dirty="0">
              <a:latin typeface="Palatino Linotype" panose="02040502050505030304" pitchFamily="18" charset="0"/>
            </a:endParaRPr>
          </a:p>
          <a:p>
            <a:pPr marL="228600" lvl="1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en-US" sz="1700" b="1" dirty="0">
              <a:latin typeface="Palatino Linotype" panose="02040502050505030304" pitchFamily="18" charset="0"/>
            </a:endParaRPr>
          </a:p>
          <a:p>
            <a:pPr lvl="1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en-US" sz="17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0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1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Palatino Linotype" panose="02040502050505030304" pitchFamily="18" charset="0"/>
              </a:rPr>
              <a:t>The CALM sample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C6E86C-3EFA-4623-AAD5-60E7BFB5D5D5}"/>
              </a:ext>
            </a:extLst>
          </p:cNvPr>
          <p:cNvSpPr/>
          <p:nvPr/>
        </p:nvSpPr>
        <p:spPr>
          <a:xfrm>
            <a:off x="17020" y="1027906"/>
            <a:ext cx="12174980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Times" panose="02020603050405020304" pitchFamily="18" charset="0"/>
              </a:rPr>
              <a:t>Developmental (between 5 &amp; 18 </a:t>
            </a:r>
            <a:r>
              <a:rPr kumimoji="0" lang="en-GB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Times" panose="02020603050405020304" pitchFamily="18" charset="0"/>
              </a:rPr>
              <a:t>y.o</a:t>
            </a:r>
            <a:r>
              <a:rPr kumimoji="0" lang="en-GB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Times" panose="02020603050405020304" pitchFamily="18" charset="0"/>
              </a:rPr>
              <a:t>.) sample of struggling learners: Centre for Attention, Learning and Memory (CALM, N = 805 cognition, 246 grey matter volume &amp; 165 white matter fractional anisotropy).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B866B2-0662-4252-A61D-8500159C2806}"/>
              </a:ext>
            </a:extLst>
          </p:cNvPr>
          <p:cNvGrpSpPr/>
          <p:nvPr/>
        </p:nvGrpSpPr>
        <p:grpSpPr>
          <a:xfrm>
            <a:off x="7737033" y="2649635"/>
            <a:ext cx="4159624" cy="4001721"/>
            <a:chOff x="8383537" y="935370"/>
            <a:chExt cx="3433324" cy="3163788"/>
          </a:xfrm>
        </p:grpSpPr>
        <p:pic>
          <p:nvPicPr>
            <p:cNvPr id="10" name="Picture 9" descr="A close up of a map&#10;&#10;Description automatically generated">
              <a:extLst>
                <a:ext uri="{FF2B5EF4-FFF2-40B4-BE49-F238E27FC236}">
                  <a16:creationId xmlns:a16="http://schemas.microsoft.com/office/drawing/2014/main" id="{96B83088-583E-41F6-9472-EDE61B29C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3537" y="935370"/>
              <a:ext cx="3433324" cy="27657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296CA2-F863-4EA3-A3BF-11CE165E7D89}"/>
                </a:ext>
              </a:extLst>
            </p:cNvPr>
            <p:cNvSpPr txBox="1"/>
            <p:nvPr/>
          </p:nvSpPr>
          <p:spPr>
            <a:xfrm>
              <a:off x="9212913" y="3807162"/>
              <a:ext cx="1794451" cy="291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Multilayer network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3C1DA54-DB0E-4403-B2CF-DA8A3014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" y="2643733"/>
            <a:ext cx="7720013" cy="40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0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220"/>
            <a:ext cx="10515600" cy="45947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>
                <a:solidFill>
                  <a:prstClr val="black"/>
                </a:solidFill>
                <a:latin typeface="Palatino Linotype" panose="02040502050505030304" pitchFamily="18" charset="0"/>
              </a:rPr>
              <a:t>Phenomena (e.g., intelligence) are conceived as complex systems of interacting nodes (e.g., specific abilities and individual brain regions).</a:t>
            </a:r>
          </a:p>
          <a:p>
            <a:pPr marL="0" indent="0" algn="just">
              <a:buNone/>
            </a:pPr>
            <a:endParaRPr lang="en-GB" dirty="0">
              <a:solidFill>
                <a:prstClr val="black"/>
              </a:solidFill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Permits the estimation of partial correlations (conditional dependence)</a:t>
            </a: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Community detection methods (i.e., Walktrap) can be used to discover clusters or modules of cognitive and neural nodes</a:t>
            </a:r>
            <a:endParaRPr lang="en-GB" dirty="0">
              <a:latin typeface="Palatino Linotype" panose="02040502050505030304" pitchFamily="18" charset="0"/>
            </a:endParaRPr>
          </a:p>
          <a:p>
            <a:pPr marL="0" lvl="0" indent="0" algn="just">
              <a:buNone/>
            </a:pPr>
            <a:endParaRPr lang="en-GB" dirty="0">
              <a:solidFill>
                <a:prstClr val="black"/>
              </a:solidFill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32046E-0390-4CA0-8EF6-CA616B9D40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Network </a:t>
            </a:r>
            <a:r>
              <a:rPr lang="en-GB" dirty="0">
                <a:solidFill>
                  <a:prstClr val="black"/>
                </a:solidFill>
                <a:latin typeface="Palatino Linotype" panose="02040502050505030304" pitchFamily="18" charset="0"/>
              </a:rPr>
              <a:t>p</a:t>
            </a:r>
            <a:r>
              <a:rPr kumimoji="0" lang="en-GB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sychometrics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941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Palatino Linotype" panose="02040502050505030304" pitchFamily="18" charset="0"/>
              </a:rPr>
              <a:t>Centrality (bridge) strength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49530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Palatino Linotype" panose="02040502050505030304" pitchFamily="18" charset="0"/>
              </a:rPr>
              <a:t>Originally developed to examine comorbidity.</a:t>
            </a:r>
          </a:p>
          <a:p>
            <a:pPr marL="0" indent="0" algn="just"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Palatino Linotype" panose="02040502050505030304" pitchFamily="18" charset="0"/>
              </a:rPr>
              <a:t>Sums the strength of nodes between clusters/groups (e.g., brain and cognition).</a:t>
            </a:r>
          </a:p>
          <a:p>
            <a:pPr marL="0" indent="0" algn="just">
              <a:buNone/>
            </a:pP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19034-F1EB-48F7-B291-070E064F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453356"/>
            <a:ext cx="6496050" cy="50958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93B59E-4703-4187-A4B3-D54130AD0FD1}"/>
              </a:ext>
            </a:extLst>
          </p:cNvPr>
          <p:cNvSpPr txBox="1">
            <a:spLocks/>
          </p:cNvSpPr>
          <p:nvPr/>
        </p:nvSpPr>
        <p:spPr>
          <a:xfrm>
            <a:off x="8286678" y="6308725"/>
            <a:ext cx="4220688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Jones et al.,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841727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3341FC-2B2E-4A37-BA3B-80E4592B2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278" y="959192"/>
            <a:ext cx="5472682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9AA3B-223C-4D62-90F0-BEA478E49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175" y="3566160"/>
            <a:ext cx="3216482" cy="3200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7AAE9-AF66-4B0F-992A-54972D70D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3998" y="182880"/>
            <a:ext cx="3160395" cy="3200400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2E7BCF7E-9A04-4D67-9525-38C55A533C86}"/>
              </a:ext>
            </a:extLst>
          </p:cNvPr>
          <p:cNvSpPr txBox="1"/>
          <p:nvPr/>
        </p:nvSpPr>
        <p:spPr>
          <a:xfrm>
            <a:off x="94205" y="319112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Cognition &amp; GM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Bi-layer Network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070049C8-D9D3-4B83-BB00-67BADAE3609A}"/>
              </a:ext>
            </a:extLst>
          </p:cNvPr>
          <p:cNvSpPr txBox="1"/>
          <p:nvPr/>
        </p:nvSpPr>
        <p:spPr>
          <a:xfrm>
            <a:off x="299749" y="3702392"/>
            <a:ext cx="20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Cognition &amp; WM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Bi-layer network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D45E96B2-E734-4C12-A0AD-28FCA8BDFF79}"/>
              </a:ext>
            </a:extLst>
          </p:cNvPr>
          <p:cNvSpPr txBox="1"/>
          <p:nvPr/>
        </p:nvSpPr>
        <p:spPr>
          <a:xfrm>
            <a:off x="8000239" y="319112"/>
            <a:ext cx="227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Tri-layer Network</a:t>
            </a:r>
          </a:p>
        </p:txBody>
      </p:sp>
    </p:spTree>
    <p:extLst>
      <p:ext uri="{BB962C8B-B14F-4D97-AF65-F5344CB8AC3E}">
        <p14:creationId xmlns:p14="http://schemas.microsoft.com/office/powerpoint/2010/main" val="2780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585F5D7-029A-4AD0-A206-2F1601AA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8879" y="731520"/>
            <a:ext cx="5486400" cy="5486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7BFB278E-24BB-4D59-B1CF-1B95FD5BE6E1}"/>
              </a:ext>
            </a:extLst>
          </p:cNvPr>
          <p:cNvSpPr txBox="1"/>
          <p:nvPr/>
        </p:nvSpPr>
        <p:spPr>
          <a:xfrm>
            <a:off x="8000239" y="319112"/>
            <a:ext cx="227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Tri-layer Network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DBECA205-E190-4A4E-B5CB-7775B4CA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541" y="0"/>
            <a:ext cx="3417455" cy="3383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F41D8-8E62-491C-9757-A30485AD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74" y="3520440"/>
            <a:ext cx="3429339" cy="3383280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F259D982-B845-4D96-B1AA-BDCB923187F1}"/>
              </a:ext>
            </a:extLst>
          </p:cNvPr>
          <p:cNvSpPr txBox="1"/>
          <p:nvPr/>
        </p:nvSpPr>
        <p:spPr>
          <a:xfrm>
            <a:off x="94205" y="319112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Cognition &amp; GM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Bi-layer Network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50065B4F-7443-462D-B703-723758BC7B79}"/>
              </a:ext>
            </a:extLst>
          </p:cNvPr>
          <p:cNvSpPr txBox="1"/>
          <p:nvPr/>
        </p:nvSpPr>
        <p:spPr>
          <a:xfrm>
            <a:off x="299749" y="3702392"/>
            <a:ext cx="20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Cognition &amp; WM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Bi-layer network</a:t>
            </a:r>
          </a:p>
        </p:txBody>
      </p:sp>
    </p:spTree>
    <p:extLst>
      <p:ext uri="{BB962C8B-B14F-4D97-AF65-F5344CB8AC3E}">
        <p14:creationId xmlns:p14="http://schemas.microsoft.com/office/powerpoint/2010/main" val="63167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9362" y="2353640"/>
            <a:ext cx="7153276" cy="2150719"/>
          </a:xfrm>
          <a:noFill/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  <a:t>Part IV:</a:t>
            </a:r>
            <a:b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</a:br>
            <a: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  <a:t>Preliminary insights &amp; cautions, and ways forward</a:t>
            </a:r>
            <a:b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</a:br>
            <a:endParaRPr lang="en-GB" sz="3600" dirty="0">
              <a:solidFill>
                <a:srgbClr val="080808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7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698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4775-0BAC-473D-A796-5B3D6BB8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Preliminary 'insights'?</a:t>
            </a:r>
            <a:endParaRPr lang="en-GB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4EB6-F7FE-4F4F-8C71-0CE0BEC9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Network models provide a method into examining the relations between the brain and cognition.</a:t>
            </a: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Future studies need to incorporate within-person (longitudinal) changes in network structure and function. </a:t>
            </a:r>
            <a:endParaRPr lang="en-GB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We need to move beyond simplistic classifications of cognitive and neural nodes.</a:t>
            </a: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3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4775-0BAC-473D-A796-5B3D6BB8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Reasons to be cautious?</a:t>
            </a:r>
            <a:endParaRPr lang="en-GB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4EB6-F7FE-4F4F-8C71-0CE0BEC99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Since multilayer networks contain layers comprised from multiple data types (e.g., behavior and MRI), we must use appropriate methods to analyze them (see </a:t>
            </a:r>
            <a:r>
              <a:rPr lang="en-US" dirty="0" err="1">
                <a:latin typeface="Palatino Linotype" panose="02040502050505030304" pitchFamily="18" charset="0"/>
              </a:rPr>
              <a:t>Blanken</a:t>
            </a:r>
            <a:r>
              <a:rPr lang="en-US" dirty="0">
                <a:latin typeface="Palatino Linotype" panose="02040502050505030304" pitchFamily="18" charset="0"/>
              </a:rPr>
              <a:t> et. al., 2021)</a:t>
            </a: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It’s not enough to use fancy statistical models, we need better </a:t>
            </a:r>
            <a:r>
              <a:rPr lang="en-US" i="1" dirty="0">
                <a:latin typeface="Palatino Linotype" panose="02040502050505030304" pitchFamily="18" charset="0"/>
              </a:rPr>
              <a:t>theories</a:t>
            </a:r>
            <a:r>
              <a:rPr lang="en-US" dirty="0">
                <a:latin typeface="Palatino Linotype" panose="02040502050505030304" pitchFamily="18" charset="0"/>
              </a:rPr>
              <a:t> (Fried, 2020; </a:t>
            </a:r>
            <a:r>
              <a:rPr lang="en-US" dirty="0" err="1">
                <a:latin typeface="Palatino Linotype" panose="02040502050505030304" pitchFamily="18" charset="0"/>
              </a:rPr>
              <a:t>Levenstein</a:t>
            </a:r>
            <a:r>
              <a:rPr lang="en-US" dirty="0">
                <a:latin typeface="Palatino Linotype" panose="02040502050505030304" pitchFamily="18" charset="0"/>
              </a:rPr>
              <a:t> et al., 2020)</a:t>
            </a:r>
            <a:endParaRPr lang="en-GB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Palatino Linotype" panose="02040502050505030304" pitchFamily="18" charset="0"/>
              </a:rPr>
              <a:t>Before we make recommendations for interventions, we must first establish </a:t>
            </a:r>
            <a:r>
              <a:rPr lang="en-US" i="1" dirty="0">
                <a:latin typeface="Palatino Linotype" panose="02040502050505030304" pitchFamily="18" charset="0"/>
              </a:rPr>
              <a:t>causality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764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4775-0BAC-473D-A796-5B3D6BB8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Ways forward?</a:t>
            </a:r>
            <a:endParaRPr lang="en-GB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D588D-876D-094D-B915-B9F42BEE5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17320"/>
            <a:ext cx="9867900" cy="525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D4CEA-BC6A-A344-827B-9142B9F0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772920"/>
            <a:ext cx="97917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 b="1" dirty="0">
                <a:latin typeface="Palatino Linotype" panose="02040502050505030304" pitchFamily="18" charset="0"/>
              </a:rPr>
              <a:t>Bi-layer networks (exposome-brain)</a:t>
            </a:r>
            <a:endParaRPr b="1" dirty="0">
              <a:latin typeface="Palatino Linotype" panose="02040502050505030304" pitchFamily="18" charset="0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517" y="1284034"/>
            <a:ext cx="5242560" cy="532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7827851" y="6324400"/>
            <a:ext cx="4149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Simpson-Kent et al., 2021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17" y="2117500"/>
            <a:ext cx="6096000" cy="34278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1540951" y="5932300"/>
            <a:ext cx="4149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Blanken et al., 2021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133" y="2353640"/>
            <a:ext cx="7621733" cy="2150719"/>
          </a:xfrm>
          <a:noFill/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  <a:t>Part I: </a:t>
            </a:r>
            <a:b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</a:br>
            <a:r>
              <a:rPr lang="en-GB" sz="3600" dirty="0">
                <a:solidFill>
                  <a:srgbClr val="080808"/>
                </a:solidFill>
                <a:latin typeface="Palatino Linotype" panose="02040502050505030304" pitchFamily="18" charset="0"/>
              </a:rPr>
              <a:t>A network theory of cognition (intelligence)</a:t>
            </a:r>
          </a:p>
        </p:txBody>
      </p:sp>
      <p:sp>
        <p:nvSpPr>
          <p:cNvPr id="37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37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415600" y="305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" b="1" dirty="0">
                <a:latin typeface="Palatino Linotype" panose="02040502050505030304" pitchFamily="18" charset="0"/>
              </a:rPr>
              <a:t>Network regression and directed graphs</a:t>
            </a:r>
            <a:endParaRPr b="1" dirty="0">
              <a:latin typeface="Palatino Linotype" panose="02040502050505030304" pitchFamily="18" charset="0"/>
            </a:endParaRPr>
          </a:p>
        </p:txBody>
      </p:sp>
      <p:grpSp>
        <p:nvGrpSpPr>
          <p:cNvPr id="136" name="Google Shape;136;p24"/>
          <p:cNvGrpSpPr/>
          <p:nvPr/>
        </p:nvGrpSpPr>
        <p:grpSpPr>
          <a:xfrm>
            <a:off x="1495373" y="1410101"/>
            <a:ext cx="9201271" cy="5391305"/>
            <a:chOff x="722054" y="1100025"/>
            <a:chExt cx="6900953" cy="4043479"/>
          </a:xfrm>
        </p:grpSpPr>
        <p:pic>
          <p:nvPicPr>
            <p:cNvPr id="137" name="Google Shape;13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054" y="1100025"/>
              <a:ext cx="2011679" cy="404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65409" y="1152475"/>
              <a:ext cx="3657599" cy="37170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24"/>
          <p:cNvSpPr txBox="1"/>
          <p:nvPr/>
        </p:nvSpPr>
        <p:spPr>
          <a:xfrm>
            <a:off x="7874517" y="6144800"/>
            <a:ext cx="4149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Bathelt et al., 2020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4775-0BAC-473D-A796-5B3D6BB8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dirty="0">
                <a:latin typeface="Palatino Linotype" panose="02040502050505030304" pitchFamily="18" charset="0"/>
              </a:rPr>
              <a:t>Ways forward?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0DEDE-31B9-0C42-A2E3-27A6C352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7" y="940483"/>
            <a:ext cx="3685032" cy="504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E9D2F9-E891-1D45-9C5C-F2BEB12D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6" y="999573"/>
            <a:ext cx="3685032" cy="49298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73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4589" y="1688738"/>
            <a:ext cx="2383200" cy="238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52" y="4464205"/>
            <a:ext cx="2383200" cy="238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4589" y="4464205"/>
            <a:ext cx="2383200" cy="23832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01" y="1690688"/>
            <a:ext cx="2381250" cy="2381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1683" y="4295022"/>
            <a:ext cx="4523774" cy="162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-76909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Palatino Linotype" panose="02040502050505030304" pitchFamily="18" charset="0"/>
              </a:rPr>
              <a:t>Acknowledgments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FBA8-A2AC-4804-9834-9DE4A84220D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945" y="1688021"/>
            <a:ext cx="2381250" cy="23865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FB7BB4-5C0E-4B6C-A8AD-B2784DF32B3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1683" y="978140"/>
            <a:ext cx="5675868" cy="685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180FF53-B085-4E37-BCF4-B183EC010DFF}"/>
              </a:ext>
            </a:extLst>
          </p:cNvPr>
          <p:cNvGrpSpPr/>
          <p:nvPr/>
        </p:nvGrpSpPr>
        <p:grpSpPr>
          <a:xfrm>
            <a:off x="3479731" y="5879860"/>
            <a:ext cx="5106279" cy="729832"/>
            <a:chOff x="3938866" y="6145822"/>
            <a:chExt cx="5106279" cy="729832"/>
          </a:xfrm>
        </p:grpSpPr>
        <p:pic>
          <p:nvPicPr>
            <p:cNvPr id="28" name="Picture 2" descr="Image result for wolfson college cambridge logo">
              <a:extLst>
                <a:ext uri="{FF2B5EF4-FFF2-40B4-BE49-F238E27FC236}">
                  <a16:creationId xmlns:a16="http://schemas.microsoft.com/office/drawing/2014/main" id="{17931260-DA2A-47E7-92B2-0BF32BA40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866" y="6160187"/>
              <a:ext cx="2421987" cy="70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992">
              <a:extLst>
                <a:ext uri="{FF2B5EF4-FFF2-40B4-BE49-F238E27FC236}">
                  <a16:creationId xmlns:a16="http://schemas.microsoft.com/office/drawing/2014/main" id="{3F60E75E-4966-4502-8368-3D5FE43C7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869" y="6145822"/>
              <a:ext cx="1639276" cy="7298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7520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9C5F1C-8CD1-462A-8667-0420C5C0D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098F3934-BFBB-4CD4-858C-AD3EF2A25DDC}"/>
              </a:ext>
            </a:extLst>
          </p:cNvPr>
          <p:cNvSpPr txBox="1"/>
          <p:nvPr/>
        </p:nvSpPr>
        <p:spPr>
          <a:xfrm>
            <a:off x="3790860" y="6176799"/>
            <a:ext cx="533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http://www.allysonmackey.com/</a:t>
            </a:r>
          </a:p>
        </p:txBody>
      </p:sp>
    </p:spTree>
    <p:extLst>
      <p:ext uri="{BB962C8B-B14F-4D97-AF65-F5344CB8AC3E}">
        <p14:creationId xmlns:p14="http://schemas.microsoft.com/office/powerpoint/2010/main" val="82264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Palatino Linotype" panose="02040502050505030304" pitchFamily="18" charset="0"/>
              </a:rPr>
              <a:t>The positive manifold of cognitive 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dirty="0">
                <a:solidFill>
                  <a:prstClr val="black"/>
                </a:solidFill>
                <a:latin typeface="Palatino Linotype" panose="02040502050505030304" pitchFamily="18" charset="0"/>
              </a:rPr>
              <a:t>Performance on cognitive tasks are positively correlated with each other (Spearman, 1904).</a:t>
            </a: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r>
              <a:rPr lang="en-GB" dirty="0">
                <a:latin typeface="Palatino Linotype" panose="02040502050505030304" pitchFamily="18" charset="0"/>
              </a:rPr>
              <a:t>But why is everything correlated?  </a:t>
            </a: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GB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78830" y="2662766"/>
          <a:ext cx="8801100" cy="263113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76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0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0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226"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Math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Reasoning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2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Math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2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22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Reasoning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86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03A888A-D113-472C-AA76-CAB8F2A92A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Spearman’s 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g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-factor model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9EFF36-2E16-43C6-B106-425F5B0131CC}"/>
              </a:ext>
            </a:extLst>
          </p:cNvPr>
          <p:cNvSpPr txBox="1">
            <a:spLocks/>
          </p:cNvSpPr>
          <p:nvPr/>
        </p:nvSpPr>
        <p:spPr>
          <a:xfrm>
            <a:off x="8691937" y="6432015"/>
            <a:ext cx="3348483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Spearman, 1904; 1927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7A98D-89DB-4F4A-8A72-94ED5422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9" y="1950592"/>
            <a:ext cx="5529551" cy="29568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D720434-AE44-48CA-8922-5ABA64237F2D}"/>
              </a:ext>
            </a:extLst>
          </p:cNvPr>
          <p:cNvSpPr txBox="1">
            <a:spLocks/>
          </p:cNvSpPr>
          <p:nvPr/>
        </p:nvSpPr>
        <p:spPr>
          <a:xfrm>
            <a:off x="7518406" y="916954"/>
            <a:ext cx="3348483" cy="306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General factor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8AF1F4B-F327-439D-A2BA-67742C0E94A8}"/>
              </a:ext>
            </a:extLst>
          </p:cNvPr>
          <p:cNvSpPr/>
          <p:nvPr/>
        </p:nvSpPr>
        <p:spPr>
          <a:xfrm rot="16200000">
            <a:off x="8955325" y="3268246"/>
            <a:ext cx="585627" cy="5291667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B23F85-5402-41C0-BCE9-A05A213A85C3}"/>
              </a:ext>
            </a:extLst>
          </p:cNvPr>
          <p:cNvSpPr txBox="1">
            <a:spLocks/>
          </p:cNvSpPr>
          <p:nvPr/>
        </p:nvSpPr>
        <p:spPr>
          <a:xfrm>
            <a:off x="7573896" y="6129246"/>
            <a:ext cx="3348483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Palatino Linotype" panose="02040502050505030304" pitchFamily="18" charset="0"/>
              </a:rPr>
              <a:t>Specific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factors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006F5D-3E81-4B8F-8A6E-92EDDF3E8E70}"/>
              </a:ext>
            </a:extLst>
          </p:cNvPr>
          <p:cNvCxnSpPr>
            <a:cxnSpLocks/>
          </p:cNvCxnSpPr>
          <p:nvPr/>
        </p:nvCxnSpPr>
        <p:spPr>
          <a:xfrm>
            <a:off x="9207044" y="1251259"/>
            <a:ext cx="0" cy="2920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93E511-EF14-4EF0-BDCB-A6C59397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287" y="1570158"/>
            <a:ext cx="5884713" cy="283464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8DEC022E-0E1F-4964-8B5F-A2123C88CA86}"/>
              </a:ext>
            </a:extLst>
          </p:cNvPr>
          <p:cNvSpPr/>
          <p:nvPr/>
        </p:nvSpPr>
        <p:spPr>
          <a:xfrm rot="10800000">
            <a:off x="6468348" y="4947786"/>
            <a:ext cx="730102" cy="663304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D9FDF4-23FC-49DB-A885-04635D2F6839}"/>
              </a:ext>
            </a:extLst>
          </p:cNvPr>
          <p:cNvSpPr txBox="1"/>
          <p:nvPr/>
        </p:nvSpPr>
        <p:spPr>
          <a:xfrm>
            <a:off x="6494370" y="5027697"/>
            <a:ext cx="67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72AD4B-5A91-4FEF-9DE2-71A40CC4F026}"/>
              </a:ext>
            </a:extLst>
          </p:cNvPr>
          <p:cNvCxnSpPr>
            <a:cxnSpLocks/>
            <a:stCxn id="47" idx="4"/>
          </p:cNvCxnSpPr>
          <p:nvPr/>
        </p:nvCxnSpPr>
        <p:spPr>
          <a:xfrm flipV="1">
            <a:off x="6833399" y="4414973"/>
            <a:ext cx="0" cy="5328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5B6D985-7508-405A-A5F8-CE8D62CD0401}"/>
              </a:ext>
            </a:extLst>
          </p:cNvPr>
          <p:cNvSpPr/>
          <p:nvPr/>
        </p:nvSpPr>
        <p:spPr>
          <a:xfrm rot="10800000">
            <a:off x="8827597" y="4957961"/>
            <a:ext cx="730102" cy="663304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70BF46-557C-4CD5-AB0F-DBE67BAC99D3}"/>
              </a:ext>
            </a:extLst>
          </p:cNvPr>
          <p:cNvSpPr txBox="1"/>
          <p:nvPr/>
        </p:nvSpPr>
        <p:spPr>
          <a:xfrm>
            <a:off x="8853619" y="5037872"/>
            <a:ext cx="67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CAC6C7-1624-4AD9-A70E-ED50A5C74474}"/>
              </a:ext>
            </a:extLst>
          </p:cNvPr>
          <p:cNvCxnSpPr>
            <a:cxnSpLocks/>
            <a:stCxn id="50" idx="4"/>
          </p:cNvCxnSpPr>
          <p:nvPr/>
        </p:nvCxnSpPr>
        <p:spPr>
          <a:xfrm flipV="1">
            <a:off x="9192648" y="4425148"/>
            <a:ext cx="0" cy="5328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D2B3D68-1DEE-4191-A293-6EC9A18628A8}"/>
              </a:ext>
            </a:extLst>
          </p:cNvPr>
          <p:cNvSpPr/>
          <p:nvPr/>
        </p:nvSpPr>
        <p:spPr>
          <a:xfrm rot="10800000">
            <a:off x="11238892" y="4974422"/>
            <a:ext cx="730102" cy="663304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23A585-3230-4EE4-B6C8-387E87A889C4}"/>
              </a:ext>
            </a:extLst>
          </p:cNvPr>
          <p:cNvSpPr txBox="1"/>
          <p:nvPr/>
        </p:nvSpPr>
        <p:spPr>
          <a:xfrm>
            <a:off x="11264914" y="5054333"/>
            <a:ext cx="67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D789E7-95C3-4EDB-8C2D-EE7ACB73875A}"/>
              </a:ext>
            </a:extLst>
          </p:cNvPr>
          <p:cNvCxnSpPr>
            <a:cxnSpLocks/>
            <a:stCxn id="53" idx="4"/>
          </p:cNvCxnSpPr>
          <p:nvPr/>
        </p:nvCxnSpPr>
        <p:spPr>
          <a:xfrm flipV="1">
            <a:off x="11603943" y="4441609"/>
            <a:ext cx="0" cy="5328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3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A078AB-D253-404F-9006-B247AA4F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2"/>
            <a:ext cx="12192000" cy="3375239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0DFD94-A115-0548-B940-1794E252A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7079"/>
            <a:ext cx="12192000" cy="46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0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03A888A-D113-472C-AA76-CAB8F2A92A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The Mutualism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67B18-ADA1-45C7-994B-CE898C18F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0340" y="1737360"/>
            <a:ext cx="5115033" cy="338328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07FA9-E953-48F5-BC50-654A96757CF1}"/>
              </a:ext>
            </a:extLst>
          </p:cNvPr>
          <p:cNvSpPr txBox="1">
            <a:spLocks/>
          </p:cNvSpPr>
          <p:nvPr/>
        </p:nvSpPr>
        <p:spPr>
          <a:xfrm>
            <a:off x="8241838" y="6308725"/>
            <a:ext cx="4175794" cy="549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van der Maas et al., 2006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80368-354A-4D2F-B662-F35C2340D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93"/>
          <a:stretch/>
        </p:blipFill>
        <p:spPr>
          <a:xfrm>
            <a:off x="546627" y="2221037"/>
            <a:ext cx="5529551" cy="24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6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98450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Cross-sectional support for mutualism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938" y="2791041"/>
            <a:ext cx="4533900" cy="12759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Palatino Linotype" panose="02040502050505030304" pitchFamily="18" charset="0"/>
              </a:rPr>
              <a:t>Nodes represent cognitive variables (e.g., reasoning) while edges indicate interactions (e.g., correlations) between nodes.</a:t>
            </a:r>
          </a:p>
          <a:p>
            <a:pPr marL="457200" lvl="1" indent="0" algn="just"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Palatino Linotype" panose="0204050205050503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00C934-5117-4653-B2E0-7310DA3B1E50}"/>
              </a:ext>
            </a:extLst>
          </p:cNvPr>
          <p:cNvGrpSpPr/>
          <p:nvPr/>
        </p:nvGrpSpPr>
        <p:grpSpPr>
          <a:xfrm>
            <a:off x="4716838" y="1312181"/>
            <a:ext cx="7056062" cy="4800643"/>
            <a:chOff x="4716838" y="1312181"/>
            <a:chExt cx="7056062" cy="4800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DB3D6A-9A96-439D-9840-C3E94020D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6838" y="1312181"/>
              <a:ext cx="7056062" cy="42336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B1E012-B84B-44FC-9DF3-9C00037D5A10}"/>
                </a:ext>
              </a:extLst>
            </p:cNvPr>
            <p:cNvSpPr txBox="1"/>
            <p:nvPr/>
          </p:nvSpPr>
          <p:spPr>
            <a:xfrm>
              <a:off x="9360041" y="5743492"/>
              <a:ext cx="2244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Schmank</a:t>
              </a: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 et al.,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24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Palatino Linotype" panose="02040502050505030304" pitchFamily="18" charset="0"/>
              </a:rPr>
              <a:t>Longitudinal support for mutualism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47E666-FA9E-4A52-A049-82E8C21D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0" y="1511540"/>
            <a:ext cx="10324652" cy="5029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ED8211-220C-40BF-8485-F875A5B0AFF6}"/>
              </a:ext>
            </a:extLst>
          </p:cNvPr>
          <p:cNvSpPr txBox="1"/>
          <p:nvPr/>
        </p:nvSpPr>
        <p:spPr>
          <a:xfrm>
            <a:off x="10269679" y="6361592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Kievit et al., 2017</a:t>
            </a:r>
          </a:p>
        </p:txBody>
      </p:sp>
    </p:spTree>
    <p:extLst>
      <p:ext uri="{BB962C8B-B14F-4D97-AF65-F5344CB8AC3E}">
        <p14:creationId xmlns:p14="http://schemas.microsoft.com/office/powerpoint/2010/main" val="2362329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858</Words>
  <Application>Microsoft Macintosh PowerPoint</Application>
  <PresentationFormat>Widescreen</PresentationFormat>
  <Paragraphs>147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Palatino Linotype</vt:lpstr>
      <vt:lpstr>Office Theme</vt:lpstr>
      <vt:lpstr>1_Office Theme</vt:lpstr>
      <vt:lpstr>Simple Light</vt:lpstr>
      <vt:lpstr>Toward a Multilayer Network Neuroscience of Cognition:  Possible Promises and Probable Pitfalls</vt:lpstr>
      <vt:lpstr>PowerPoint Presentation</vt:lpstr>
      <vt:lpstr>Part I:  A network theory of cognition (intelligence)</vt:lpstr>
      <vt:lpstr>The positive manifold of cognitive ability</vt:lpstr>
      <vt:lpstr>PowerPoint Presentation</vt:lpstr>
      <vt:lpstr>PowerPoint Presentation</vt:lpstr>
      <vt:lpstr>PowerPoint Presentation</vt:lpstr>
      <vt:lpstr>Cross-sectional support for mutualism</vt:lpstr>
      <vt:lpstr>Longitudinal support for mutualism</vt:lpstr>
      <vt:lpstr>Longitudinal support for mutualism</vt:lpstr>
      <vt:lpstr>Longitudinal support for mutualism</vt:lpstr>
      <vt:lpstr>Part II:  A network neuroscience of g</vt:lpstr>
      <vt:lpstr>PowerPoint Presentation</vt:lpstr>
      <vt:lpstr>PowerPoint Presentation</vt:lpstr>
      <vt:lpstr>PowerPoint Presentation</vt:lpstr>
      <vt:lpstr>Part III:  An approach toward a  multilayer network neuroscience of cognition </vt:lpstr>
      <vt:lpstr>A multilayer network model of intelligence </vt:lpstr>
      <vt:lpstr>PowerPoint Presentation</vt:lpstr>
      <vt:lpstr>Types of multilayer networks</vt:lpstr>
      <vt:lpstr>The CALM sample</vt:lpstr>
      <vt:lpstr>PowerPoint Presentation</vt:lpstr>
      <vt:lpstr>Centrality (bridge) strength</vt:lpstr>
      <vt:lpstr>PowerPoint Presentation</vt:lpstr>
      <vt:lpstr>PowerPoint Presentation</vt:lpstr>
      <vt:lpstr>Part IV: Preliminary insights &amp; cautions, and ways forward </vt:lpstr>
      <vt:lpstr>Preliminary 'insights'?</vt:lpstr>
      <vt:lpstr>Reasons to be cautious?</vt:lpstr>
      <vt:lpstr>Ways forward?</vt:lpstr>
      <vt:lpstr>Bi-layer networks (exposome-brain)</vt:lpstr>
      <vt:lpstr>Network regression and directed graphs</vt:lpstr>
      <vt:lpstr>Ways forward?</vt:lpstr>
      <vt:lpstr>Acknowledgments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Ivan Simpson-Kent</dc:title>
  <dc:creator>Ivan Simpson-Kent</dc:creator>
  <cp:lastModifiedBy>Simpson Kent, Ivan</cp:lastModifiedBy>
  <cp:revision>104</cp:revision>
  <dcterms:created xsi:type="dcterms:W3CDTF">2020-12-10T17:58:46Z</dcterms:created>
  <dcterms:modified xsi:type="dcterms:W3CDTF">2021-12-13T15:50:54Z</dcterms:modified>
</cp:coreProperties>
</file>